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handoutMasterIdLst>
    <p:handoutMasterId r:id="rId30"/>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07" r:id="rId15"/>
    <p:sldId id="308" r:id="rId16"/>
    <p:sldId id="310" r:id="rId17"/>
    <p:sldId id="309" r:id="rId18"/>
    <p:sldId id="301" r:id="rId19"/>
    <p:sldId id="298" r:id="rId20"/>
    <p:sldId id="286" r:id="rId21"/>
    <p:sldId id="288" r:id="rId22"/>
    <p:sldId id="315" r:id="rId23"/>
    <p:sldId id="320" r:id="rId24"/>
    <p:sldId id="321" r:id="rId25"/>
    <p:sldId id="283" r:id="rId26"/>
    <p:sldId id="282"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522" y="11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7/9/2020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7/9/2020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7/9/2020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7/9/2020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7/9/2020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7/9/2020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10002783" y="739684"/>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63023" y="3799127"/>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a:t>
            </a:r>
            <a:r>
              <a:rPr lang="en-US" sz="2400" dirty="0" err="1">
                <a:latin typeface="Times New Roman" panose="02020603050405020304" pitchFamily="18" charset="0"/>
                <a:ea typeface="Times New Roman" panose="02020603050405020304" pitchFamily="18" charset="0"/>
              </a:rPr>
              <a:t>project.NodeMCU</a:t>
            </a:r>
            <a:r>
              <a:rPr lang="en-US" sz="2400" dirty="0">
                <a:latin typeface="Times New Roman" panose="02020603050405020304" pitchFamily="18" charset="0"/>
                <a:ea typeface="Times New Roman" panose="02020603050405020304" pitchFamily="18" charset="0"/>
              </a:rPr>
              <a:t>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a:t>
            </a:r>
            <a:r>
              <a:rPr lang="en-US" sz="2400" u="sng" dirty="0" err="1">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WiFi</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module</a:t>
            </a:r>
            <a:r>
              <a:rPr lang="en-US" sz="2400" dirty="0">
                <a:latin typeface="Times New Roman" panose="02020603050405020304" pitchFamily="18" charset="0"/>
                <a:ea typeface="Times New Roman" panose="02020603050405020304" pitchFamily="18" charset="0"/>
              </a:rPr>
              <a:t>. It allows you to program  the ESP8266 </a:t>
            </a:r>
            <a:r>
              <a:rPr lang="en-US" sz="2400" dirty="0" err="1">
                <a:latin typeface="Times New Roman" panose="02020603050405020304" pitchFamily="18" charset="0"/>
                <a:ea typeface="Times New Roman" panose="02020603050405020304" pitchFamily="18" charset="0"/>
              </a:rPr>
              <a:t>WiFi</a:t>
            </a:r>
            <a:r>
              <a:rPr lang="en-US" sz="2400" dirty="0">
                <a:latin typeface="Times New Roman" panose="02020603050405020304" pitchFamily="18" charset="0"/>
                <a:ea typeface="Times New Roman" panose="02020603050405020304" pitchFamily="18" charset="0"/>
              </a:rPr>
              <a:t>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defTabSz="457200">
              <a:lnSpc>
                <a:spcPct val="100000"/>
              </a:lnSpc>
              <a:spcBef>
                <a:spcPts val="0"/>
              </a:spcBef>
              <a:buClrTx/>
              <a:buNone/>
            </a:pPr>
            <a:r>
              <a:rPr lang="en-US" sz="2800" b="1" u="sng" dirty="0">
                <a:solidFill>
                  <a:srgbClr val="FF0000"/>
                </a:solidFill>
                <a:latin typeface="Times New Roman" panose="02020603050405020304" pitchFamily="18" charset="0"/>
                <a:cs typeface="Times New Roman" panose="02020603050405020304" pitchFamily="18" charset="0"/>
              </a:rPr>
              <a:t> 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marL="0" lvl="0" indent="0" algn="just" defTabSz="457200">
              <a:lnSpc>
                <a:spcPct val="100000"/>
              </a:lnSpc>
              <a:spcBef>
                <a:spcPts val="0"/>
              </a:spcBef>
              <a:buClrTx/>
              <a:buNone/>
            </a:pPr>
            <a:r>
              <a:rPr lang="en-US" sz="2800" b="1" dirty="0">
                <a:solidFill>
                  <a:prstClr val="white"/>
                </a:solidFill>
                <a:latin typeface="Times New Roman" panose="02020603050405020304" pitchFamily="18" charset="0"/>
                <a:cs typeface="Times New Roman" panose="02020603050405020304" pitchFamily="18" charset="0"/>
              </a:rPr>
              <a:t>			</a:t>
            </a:r>
            <a:r>
              <a:rPr lang="en-IN" sz="28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 The Arduino Integrated Development Environment (IDE) is a cross-platform application   that is written in functions from C and C++. It is used to write and upload programs to Arduino compatible boards, but also, with the help of 3rd party cores, other vendor development boards.</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828347" cy="3523246"/>
          </a:xfrm>
        </p:spPr>
        <p:txBody>
          <a:bodyPr>
            <a:normAutofit fontScale="40000" lnSpcReduction="20000"/>
          </a:bodyPr>
          <a:lstStyle/>
          <a:p>
            <a:pPr algn="just"/>
            <a:endParaRPr lang="en-IN" sz="1700" dirty="0">
              <a:solidFill>
                <a:schemeClr val="tx2"/>
              </a:solidFill>
              <a:latin typeface="Times New Roman" panose="02020603050405020304" pitchFamily="18" charset="0"/>
              <a:cs typeface="Times New Roman" panose="02020603050405020304" pitchFamily="18" charset="0"/>
            </a:endParaRPr>
          </a:p>
          <a:p>
            <a:pPr algn="just"/>
            <a:r>
              <a:rPr lang="en-IN" sz="6700" b="1" dirty="0">
                <a:solidFill>
                  <a:srgbClr val="FF0000"/>
                </a:solidFill>
                <a:latin typeface="Times New Roman" panose="02020603050405020304" pitchFamily="18" charset="0"/>
                <a:cs typeface="Times New Roman" panose="02020603050405020304" pitchFamily="18" charset="0"/>
              </a:rPr>
              <a:t>Thingspeak key Features:</a:t>
            </a:r>
          </a:p>
          <a:p>
            <a:pPr algn="just"/>
            <a:endParaRPr lang="en-IN" sz="4000" dirty="0">
              <a:solidFill>
                <a:srgbClr val="FF0000"/>
              </a:solidFill>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Visualize your sensor data in real-time.</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r>
              <a:rPr lang="en-IN" sz="5100" dirty="0">
                <a:solidFill>
                  <a:schemeClr val="tx1"/>
                </a:solidFill>
                <a:latin typeface="Times New Roman" panose="02020603050405020304" pitchFamily="18" charset="0"/>
                <a:cs typeface="Times New Roman" panose="02020603050405020304" pitchFamily="18" charset="0"/>
              </a:rPr>
              <a:t>.</a:t>
            </a: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01E-58AF-4D27-9DC5-6DEB6C0D0991}"/>
              </a:ext>
            </a:extLst>
          </p:cNvPr>
          <p:cNvSpPr>
            <a:spLocks noGrp="1"/>
          </p:cNvSpPr>
          <p:nvPr>
            <p:ph type="title"/>
          </p:nvPr>
        </p:nvSpPr>
        <p:spPr>
          <a:xfrm>
            <a:off x="389389" y="261635"/>
            <a:ext cx="4585283" cy="594042"/>
          </a:xfrm>
        </p:spPr>
        <p:txBody>
          <a:bodyPr/>
          <a:lstStyle/>
          <a:p>
            <a:r>
              <a:rPr lang="en-IN" b="1" dirty="0">
                <a:solidFill>
                  <a:srgbClr val="FFC000"/>
                </a:solidFill>
                <a:latin typeface="Times New Roman" panose="02020603050405020304" pitchFamily="18" charset="0"/>
                <a:cs typeface="Times New Roman" panose="02020603050405020304" pitchFamily="18" charset="0"/>
              </a:rPr>
              <a:t>GitHub History</a:t>
            </a:r>
          </a:p>
        </p:txBody>
      </p:sp>
      <p:pic>
        <p:nvPicPr>
          <p:cNvPr id="13" name="Content Placeholder 12">
            <a:extLst>
              <a:ext uri="{FF2B5EF4-FFF2-40B4-BE49-F238E27FC236}">
                <a16:creationId xmlns:a16="http://schemas.microsoft.com/office/drawing/2014/main" id="{649CD56E-1DAE-47A2-9F50-300ABF7B849C}"/>
              </a:ext>
            </a:extLst>
          </p:cNvPr>
          <p:cNvPicPr>
            <a:picLocks noGrp="1" noChangeAspect="1"/>
          </p:cNvPicPr>
          <p:nvPr>
            <p:ph idx="1"/>
          </p:nvPr>
        </p:nvPicPr>
        <p:blipFill>
          <a:blip r:embed="rId2"/>
          <a:stretch>
            <a:fillRect/>
          </a:stretch>
        </p:blipFill>
        <p:spPr>
          <a:xfrm>
            <a:off x="1136033" y="1166813"/>
            <a:ext cx="9781822" cy="5502275"/>
          </a:xfrm>
          <a:prstGeom prst="rect">
            <a:avLst/>
          </a:prstGeom>
        </p:spPr>
      </p:pic>
    </p:spTree>
    <p:extLst>
      <p:ext uri="{BB962C8B-B14F-4D97-AF65-F5344CB8AC3E}">
        <p14:creationId xmlns:p14="http://schemas.microsoft.com/office/powerpoint/2010/main" val="26854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A7BD73-4A7F-4896-BE79-3A6E448DDE99}"/>
              </a:ext>
            </a:extLst>
          </p:cNvPr>
          <p:cNvPicPr>
            <a:picLocks noGrp="1" noChangeAspect="1"/>
          </p:cNvPicPr>
          <p:nvPr>
            <p:ph idx="1"/>
          </p:nvPr>
        </p:nvPicPr>
        <p:blipFill>
          <a:blip r:embed="rId2"/>
          <a:stretch>
            <a:fillRect/>
          </a:stretch>
        </p:blipFill>
        <p:spPr>
          <a:xfrm>
            <a:off x="675746" y="436563"/>
            <a:ext cx="10811932" cy="6081712"/>
          </a:xfrm>
          <a:prstGeom prst="rect">
            <a:avLst/>
          </a:prstGeom>
        </p:spPr>
      </p:pic>
    </p:spTree>
    <p:extLst>
      <p:ext uri="{BB962C8B-B14F-4D97-AF65-F5344CB8AC3E}">
        <p14:creationId xmlns:p14="http://schemas.microsoft.com/office/powerpoint/2010/main" val="20609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lvl="0" algn="ct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lvl="0" algn="ct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lvl="0" algn="ct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lvl="0" algn="ct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198453" y="1231641"/>
            <a:ext cx="7485775" cy="5557876"/>
          </a:xfrm>
          <a:noFill/>
        </p:spPr>
        <p:txBody>
          <a:bodyPr>
            <a:normAutofit fontScale="25000" lnSpcReduction="20000"/>
          </a:bodyPr>
          <a:lstStyle/>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 IOT based BSN-CARE healthcare system is undoubtedly going to revolutionize the existing conventional healthcare practices of the world.</a:t>
            </a:r>
          </a:p>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 </a:t>
            </a:r>
          </a:p>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algn="ctr">
              <a:lnSpc>
                <a:spcPct val="120000"/>
              </a:lnSpc>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a:t>
            </a:r>
          </a:p>
          <a:p>
            <a:pPr algn="ctr">
              <a:lnSpc>
                <a:spcPct val="120000"/>
              </a:lnSpc>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ctr"/>
            <a:r>
              <a:rPr lang="en-IN" sz="8000" b="1" dirty="0">
                <a:latin typeface="Times New Roman" panose="02020603050405020304" pitchFamily="18" charset="0"/>
                <a:cs typeface="Times New Roman" panose="02020603050405020304" pitchFamily="18" charset="0"/>
              </a:rPr>
              <a:t> </a:t>
            </a:r>
          </a:p>
          <a:p>
            <a:pPr algn="just">
              <a:lnSpc>
                <a:spcPct val="120000"/>
              </a:lnSpc>
              <a:buFont typeface="Wingdings" panose="05000000000000000000" pitchFamily="2" charset="2"/>
              <a:buChar char="Ø"/>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2ACCC2C6-703D-4464-9656-9221C9875355}"/>
              </a:ext>
            </a:extLst>
          </p:cNvPr>
          <p:cNvPicPr>
            <a:picLocks noChangeAspect="1"/>
          </p:cNvPicPr>
          <p:nvPr/>
        </p:nvPicPr>
        <p:blipFill>
          <a:blip r:embed="rId2"/>
          <a:stretch>
            <a:fillRect/>
          </a:stretch>
        </p:blipFill>
        <p:spPr>
          <a:xfrm>
            <a:off x="7768205" y="2885813"/>
            <a:ext cx="4423795" cy="3972186"/>
          </a:xfrm>
          <a:prstGeom prst="rect">
            <a:avLst/>
          </a:prstGeom>
          <a:noFill/>
        </p:spPr>
      </p:pic>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3"/>
          <a:stretch>
            <a:fillRect/>
          </a:stretch>
        </p:blipFill>
        <p:spPr>
          <a:xfrm>
            <a:off x="7768205" y="0"/>
            <a:ext cx="4423795" cy="2885813"/>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20784"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5846928" y="512929"/>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8626637" y="2198396"/>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65064" y="1074476"/>
            <a:ext cx="8129573" cy="5196466"/>
          </a:xfrm>
        </p:spPr>
        <p:txBody>
          <a:bodyPr>
            <a:normAutofit/>
          </a:bodyPr>
          <a:lstStyle/>
          <a:p>
            <a:pPr marL="342900" indent="-342900" algn="ctr">
              <a:lnSpc>
                <a:spcPct val="110000"/>
              </a:lnSpc>
              <a:buFont typeface="Arial" panose="020B0604020202020204" pitchFamily="34" charset="0"/>
              <a:buChar char="•"/>
            </a:pPr>
            <a:r>
              <a:rPr lang="en-US" b="1" dirty="0">
                <a:solidFill>
                  <a:schemeClr val="tx2"/>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 Recent research indicates that about 80% of aged people above the age of 65 are suffering from at least one chronic life style  disease.</a:t>
            </a:r>
          </a:p>
          <a:p>
            <a:pPr marL="342900" indent="-342900" algn="ctr">
              <a:lnSpc>
                <a:spcPct val="110000"/>
              </a:lnSpc>
              <a:buFont typeface="Arial" panose="020B0604020202020204" pitchFamily="34" charset="0"/>
              <a:buChar char="•"/>
            </a:pPr>
            <a:r>
              <a:rPr lang="en-US" b="1" dirty="0">
                <a:solidFill>
                  <a:schemeClr val="tx2"/>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The proposed modern IOT based BSN care envisages provision of affordable and timely healthcare at their door step and thus improving the quality of life.</a:t>
            </a:r>
            <a:endParaRPr lang="en-IN" b="1" dirty="0">
              <a:solidFill>
                <a:schemeClr val="tx2"/>
              </a:solidFill>
              <a:latin typeface="Times New Roman" panose="02020603050405020304" pitchFamily="18" charset="0"/>
              <a:cs typeface="Times New Roman" panose="02020603050405020304" pitchFamily="18" charset="0"/>
            </a:endParaRPr>
          </a:p>
          <a:p>
            <a:endParaRPr lang="en-IN" dirty="0"/>
          </a:p>
        </p:txBody>
      </p:sp>
      <p:pic>
        <p:nvPicPr>
          <p:cNvPr id="131" name="Picture 130">
            <a:extLst>
              <a:ext uri="{FF2B5EF4-FFF2-40B4-BE49-F238E27FC236}">
                <a16:creationId xmlns:a16="http://schemas.microsoft.com/office/drawing/2014/main" id="{B08360C3-42F3-497C-90D3-FADB0B72D34D}"/>
              </a:ext>
            </a:extLst>
          </p:cNvPr>
          <p:cNvPicPr>
            <a:picLocks noChangeAspect="1"/>
          </p:cNvPicPr>
          <p:nvPr/>
        </p:nvPicPr>
        <p:blipFill>
          <a:blip r:embed="rId2"/>
          <a:stretch>
            <a:fillRect/>
          </a:stretch>
        </p:blipFill>
        <p:spPr>
          <a:xfrm>
            <a:off x="8192279" y="391886"/>
            <a:ext cx="4152121" cy="5775649"/>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671095" y="-298579"/>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9" y="911679"/>
            <a:ext cx="3702836" cy="5675733"/>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 In most of the cases a patient has to wait in queue for long time to get consultation/medicine. This becomes very difficult for senior citizen and emergency cases as travel and waiting is involved before getting treatment. 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103E985-C236-49E1-A61F-FB7416840772}"/>
              </a:ext>
            </a:extLst>
          </p:cNvPr>
          <p:cNvPicPr>
            <a:picLocks noChangeAspect="1"/>
          </p:cNvPicPr>
          <p:nvPr/>
        </p:nvPicPr>
        <p:blipFill>
          <a:blip r:embed="rId2"/>
          <a:stretch>
            <a:fillRect/>
          </a:stretch>
        </p:blipFill>
        <p:spPr>
          <a:xfrm>
            <a:off x="5915608" y="0"/>
            <a:ext cx="6276392"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bg1"/>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415201" y="120871"/>
            <a:ext cx="7326385" cy="643766"/>
          </a:xfrm>
        </p:spPr>
        <p:txBody>
          <a:bodyPr>
            <a:normAutofit fontScale="90000"/>
          </a:bodyPr>
          <a:lstStyle/>
          <a:p>
            <a:r>
              <a:rPr lang="en-US" sz="3200" b="1" dirty="0">
                <a:solidFill>
                  <a:srgbClr val="FF0000"/>
                </a:solidFill>
                <a:latin typeface="Times New Roman" panose="02020603050405020304" pitchFamily="18" charset="0"/>
                <a:cs typeface="Times New Roman" panose="02020603050405020304" pitchFamily="18" charset="0"/>
              </a:rPr>
              <a:t>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3" name="Picture 2">
            <a:extLst>
              <a:ext uri="{FF2B5EF4-FFF2-40B4-BE49-F238E27FC236}">
                <a16:creationId xmlns:a16="http://schemas.microsoft.com/office/drawing/2014/main" id="{89258756-8E05-4DAF-8FC7-DF7344EA94B3}"/>
              </a:ext>
            </a:extLst>
          </p:cNvPr>
          <p:cNvPicPr>
            <a:picLocks noChangeAspect="1"/>
          </p:cNvPicPr>
          <p:nvPr/>
        </p:nvPicPr>
        <p:blipFill>
          <a:blip r:embed="rId2"/>
          <a:stretch>
            <a:fillRect/>
          </a:stretch>
        </p:blipFill>
        <p:spPr>
          <a:xfrm>
            <a:off x="5878286" y="895739"/>
            <a:ext cx="6313714" cy="5962262"/>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77" name="Picture 76">
            <a:extLst>
              <a:ext uri="{FF2B5EF4-FFF2-40B4-BE49-F238E27FC236}">
                <a16:creationId xmlns:a16="http://schemas.microsoft.com/office/drawing/2014/main" id="{4DA2638E-BEC5-4AA3-85EB-6B714C3CD38D}"/>
              </a:ext>
            </a:extLst>
          </p:cNvPr>
          <p:cNvPicPr>
            <a:picLocks noChangeAspect="1"/>
          </p:cNvPicPr>
          <p:nvPr/>
        </p:nvPicPr>
        <p:blipFill>
          <a:blip r:embed="rId2"/>
          <a:stretch>
            <a:fillRect/>
          </a:stretch>
        </p:blipFill>
        <p:spPr>
          <a:xfrm>
            <a:off x="189503" y="1108235"/>
            <a:ext cx="6275310" cy="4795698"/>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1648</TotalTime>
  <Words>1663</Words>
  <Application>Microsoft Office PowerPoint</Application>
  <PresentationFormat>Widescreen</PresentationFormat>
  <Paragraphs>146</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INTRODUCTION</vt:lpstr>
      <vt:lpstr>OBJECTIVES &amp; SCOPE</vt:lpstr>
      <vt:lpstr>EXISTING SYSTEM</vt:lpstr>
      <vt:lpstr>DRAWBACKS OF EXISTING SYSTEM</vt:lpstr>
      <vt:lpstr>PROPOSED SYSTEM</vt:lpstr>
      <vt:lpstr>ADVANTAGES OF PROPOSED SYSTEM </vt:lpstr>
      <vt:lpstr>BLOCK DIAGRAM</vt:lpstr>
      <vt:lpstr>STEPS</vt:lpstr>
      <vt:lpstr>STEPS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            Final Product</vt:lpstr>
      <vt:lpstr>GitHub History</vt:lpstr>
      <vt:lpstr>PowerPoint Presentation</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186</cp:revision>
  <dcterms:created xsi:type="dcterms:W3CDTF">2020-06-10T14:43:33Z</dcterms:created>
  <dcterms:modified xsi:type="dcterms:W3CDTF">2020-07-09T13:24:04Z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